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70" r:id="rId3"/>
    <p:sldId id="271" r:id="rId4"/>
    <p:sldId id="257" r:id="rId5"/>
    <p:sldId id="258" r:id="rId6"/>
    <p:sldId id="259" r:id="rId7"/>
    <p:sldId id="260" r:id="rId8"/>
    <p:sldId id="261" r:id="rId9"/>
    <p:sldId id="263" r:id="rId10"/>
    <p:sldId id="262" r:id="rId11"/>
    <p:sldId id="266" r:id="rId12"/>
    <p:sldId id="267" r:id="rId13"/>
    <p:sldId id="268" r:id="rId14"/>
    <p:sldId id="27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4" autoAdjust="0"/>
    <p:restoredTop sz="94660"/>
  </p:normalViewPr>
  <p:slideViewPr>
    <p:cSldViewPr snapToGrid="0">
      <p:cViewPr varScale="1">
        <p:scale>
          <a:sx n="73" d="100"/>
          <a:sy n="73" d="100"/>
        </p:scale>
        <p:origin x="498"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A74D71-4837-485C-9FC4-91574F3B433F}"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8FF92-8506-4988-90AD-4A576072C7C1}" type="slidenum">
              <a:rPr lang="en-US" smtClean="0"/>
              <a:t>‹#›</a:t>
            </a:fld>
            <a:endParaRPr lang="en-US"/>
          </a:p>
        </p:txBody>
      </p:sp>
    </p:spTree>
    <p:extLst>
      <p:ext uri="{BB962C8B-B14F-4D97-AF65-F5344CB8AC3E}">
        <p14:creationId xmlns:p14="http://schemas.microsoft.com/office/powerpoint/2010/main" val="3288791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A74D71-4837-485C-9FC4-91574F3B433F}"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8FF92-8506-4988-90AD-4A576072C7C1}" type="slidenum">
              <a:rPr lang="en-US" smtClean="0"/>
              <a:t>‹#›</a:t>
            </a:fld>
            <a:endParaRPr lang="en-US"/>
          </a:p>
        </p:txBody>
      </p:sp>
    </p:spTree>
    <p:extLst>
      <p:ext uri="{BB962C8B-B14F-4D97-AF65-F5344CB8AC3E}">
        <p14:creationId xmlns:p14="http://schemas.microsoft.com/office/powerpoint/2010/main" val="220648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A74D71-4837-485C-9FC4-91574F3B433F}"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8FF92-8506-4988-90AD-4A576072C7C1}" type="slidenum">
              <a:rPr lang="en-US" smtClean="0"/>
              <a:t>‹#›</a:t>
            </a:fld>
            <a:endParaRPr lang="en-US"/>
          </a:p>
        </p:txBody>
      </p:sp>
    </p:spTree>
    <p:extLst>
      <p:ext uri="{BB962C8B-B14F-4D97-AF65-F5344CB8AC3E}">
        <p14:creationId xmlns:p14="http://schemas.microsoft.com/office/powerpoint/2010/main" val="2070689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A74D71-4837-485C-9FC4-91574F3B433F}"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8FF92-8506-4988-90AD-4A576072C7C1}" type="slidenum">
              <a:rPr lang="en-US" smtClean="0"/>
              <a:t>‹#›</a:t>
            </a:fld>
            <a:endParaRPr lang="en-US"/>
          </a:p>
        </p:txBody>
      </p:sp>
    </p:spTree>
    <p:extLst>
      <p:ext uri="{BB962C8B-B14F-4D97-AF65-F5344CB8AC3E}">
        <p14:creationId xmlns:p14="http://schemas.microsoft.com/office/powerpoint/2010/main" val="3086743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A74D71-4837-485C-9FC4-91574F3B433F}"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8FF92-8506-4988-90AD-4A576072C7C1}" type="slidenum">
              <a:rPr lang="en-US" smtClean="0"/>
              <a:t>‹#›</a:t>
            </a:fld>
            <a:endParaRPr lang="en-US"/>
          </a:p>
        </p:txBody>
      </p:sp>
    </p:spTree>
    <p:extLst>
      <p:ext uri="{BB962C8B-B14F-4D97-AF65-F5344CB8AC3E}">
        <p14:creationId xmlns:p14="http://schemas.microsoft.com/office/powerpoint/2010/main" val="856377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A74D71-4837-485C-9FC4-91574F3B433F}"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8FF92-8506-4988-90AD-4A576072C7C1}" type="slidenum">
              <a:rPr lang="en-US" smtClean="0"/>
              <a:t>‹#›</a:t>
            </a:fld>
            <a:endParaRPr lang="en-US"/>
          </a:p>
        </p:txBody>
      </p:sp>
    </p:spTree>
    <p:extLst>
      <p:ext uri="{BB962C8B-B14F-4D97-AF65-F5344CB8AC3E}">
        <p14:creationId xmlns:p14="http://schemas.microsoft.com/office/powerpoint/2010/main" val="4073013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A74D71-4837-485C-9FC4-91574F3B433F}" type="datetimeFigureOut">
              <a:rPr lang="en-US" smtClean="0"/>
              <a:t>4/6/2020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8FF92-8506-4988-90AD-4A576072C7C1}" type="slidenum">
              <a:rPr lang="en-US" smtClean="0"/>
              <a:t>‹#›</a:t>
            </a:fld>
            <a:endParaRPr lang="en-US"/>
          </a:p>
        </p:txBody>
      </p:sp>
    </p:spTree>
    <p:extLst>
      <p:ext uri="{BB962C8B-B14F-4D97-AF65-F5344CB8AC3E}">
        <p14:creationId xmlns:p14="http://schemas.microsoft.com/office/powerpoint/2010/main" val="3255211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A74D71-4837-485C-9FC4-91574F3B433F}" type="datetimeFigureOut">
              <a:rPr lang="en-US" smtClean="0"/>
              <a:t>4/6/2020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8FF92-8506-4988-90AD-4A576072C7C1}" type="slidenum">
              <a:rPr lang="en-US" smtClean="0"/>
              <a:t>‹#›</a:t>
            </a:fld>
            <a:endParaRPr lang="en-US"/>
          </a:p>
        </p:txBody>
      </p:sp>
    </p:spTree>
    <p:extLst>
      <p:ext uri="{BB962C8B-B14F-4D97-AF65-F5344CB8AC3E}">
        <p14:creationId xmlns:p14="http://schemas.microsoft.com/office/powerpoint/2010/main" val="18866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A74D71-4837-485C-9FC4-91574F3B433F}" type="datetimeFigureOut">
              <a:rPr lang="en-US" smtClean="0"/>
              <a:t>4/6/2020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8FF92-8506-4988-90AD-4A576072C7C1}" type="slidenum">
              <a:rPr lang="en-US" smtClean="0"/>
              <a:t>‹#›</a:t>
            </a:fld>
            <a:endParaRPr lang="en-US"/>
          </a:p>
        </p:txBody>
      </p:sp>
    </p:spTree>
    <p:extLst>
      <p:ext uri="{BB962C8B-B14F-4D97-AF65-F5344CB8AC3E}">
        <p14:creationId xmlns:p14="http://schemas.microsoft.com/office/powerpoint/2010/main" val="1270217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A74D71-4837-485C-9FC4-91574F3B433F}"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8FF92-8506-4988-90AD-4A576072C7C1}" type="slidenum">
              <a:rPr lang="en-US" smtClean="0"/>
              <a:t>‹#›</a:t>
            </a:fld>
            <a:endParaRPr lang="en-US"/>
          </a:p>
        </p:txBody>
      </p:sp>
    </p:spTree>
    <p:extLst>
      <p:ext uri="{BB962C8B-B14F-4D97-AF65-F5344CB8AC3E}">
        <p14:creationId xmlns:p14="http://schemas.microsoft.com/office/powerpoint/2010/main" val="2927745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A74D71-4837-485C-9FC4-91574F3B433F}"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8FF92-8506-4988-90AD-4A576072C7C1}" type="slidenum">
              <a:rPr lang="en-US" smtClean="0"/>
              <a:t>‹#›</a:t>
            </a:fld>
            <a:endParaRPr lang="en-US"/>
          </a:p>
        </p:txBody>
      </p:sp>
    </p:spTree>
    <p:extLst>
      <p:ext uri="{BB962C8B-B14F-4D97-AF65-F5344CB8AC3E}">
        <p14:creationId xmlns:p14="http://schemas.microsoft.com/office/powerpoint/2010/main" val="731547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A74D71-4837-485C-9FC4-91574F3B433F}" type="datetimeFigureOut">
              <a:rPr lang="en-US" smtClean="0"/>
              <a:t>4/6/2020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F8FF92-8506-4988-90AD-4A576072C7C1}" type="slidenum">
              <a:rPr lang="en-US" smtClean="0"/>
              <a:t>‹#›</a:t>
            </a:fld>
            <a:endParaRPr lang="en-US"/>
          </a:p>
        </p:txBody>
      </p:sp>
    </p:spTree>
    <p:extLst>
      <p:ext uri="{BB962C8B-B14F-4D97-AF65-F5344CB8AC3E}">
        <p14:creationId xmlns:p14="http://schemas.microsoft.com/office/powerpoint/2010/main" val="180676039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onetonline.org/" TargetMode="Externa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pacareerlink.pa.gov/jponlin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BF124B-CE6D-467F-B472-93DA6534AA93}"/>
              </a:ext>
            </a:extLst>
          </p:cNvPr>
          <p:cNvPicPr>
            <a:picLocks noChangeAspect="1"/>
          </p:cNvPicPr>
          <p:nvPr/>
        </p:nvPicPr>
        <p:blipFill>
          <a:blip r:embed="rId2"/>
          <a:stretch>
            <a:fillRect/>
          </a:stretch>
        </p:blipFill>
        <p:spPr>
          <a:xfrm>
            <a:off x="3215390" y="2866906"/>
            <a:ext cx="5761219" cy="2286198"/>
          </a:xfrm>
          <a:prstGeom prst="rect">
            <a:avLst/>
          </a:prstGeom>
        </p:spPr>
      </p:pic>
      <p:sp>
        <p:nvSpPr>
          <p:cNvPr id="3" name="TextBox 2">
            <a:extLst>
              <a:ext uri="{FF2B5EF4-FFF2-40B4-BE49-F238E27FC236}">
                <a16:creationId xmlns:a16="http://schemas.microsoft.com/office/drawing/2014/main" id="{2C260A76-89C4-42F1-BD99-C2272CBD94AE}"/>
              </a:ext>
            </a:extLst>
          </p:cNvPr>
          <p:cNvSpPr txBox="1"/>
          <p:nvPr/>
        </p:nvSpPr>
        <p:spPr>
          <a:xfrm>
            <a:off x="2520463" y="949569"/>
            <a:ext cx="7362092" cy="1569660"/>
          </a:xfrm>
          <a:prstGeom prst="rect">
            <a:avLst/>
          </a:prstGeom>
          <a:noFill/>
        </p:spPr>
        <p:txBody>
          <a:bodyPr wrap="square" rtlCol="0">
            <a:spAutoFit/>
          </a:bodyPr>
          <a:lstStyle/>
          <a:p>
            <a:pPr algn="ctr"/>
            <a:r>
              <a:rPr lang="en-US" sz="4800" dirty="0"/>
              <a:t>How to Create a TORQ™ Account on PA CareerLink®</a:t>
            </a:r>
          </a:p>
        </p:txBody>
      </p:sp>
      <p:pic>
        <p:nvPicPr>
          <p:cNvPr id="4" name="Picture 3">
            <a:extLst>
              <a:ext uri="{FF2B5EF4-FFF2-40B4-BE49-F238E27FC236}">
                <a16:creationId xmlns:a16="http://schemas.microsoft.com/office/drawing/2014/main" id="{195D1DB5-39FC-4B02-83EF-112E09DD10AD}"/>
              </a:ext>
            </a:extLst>
          </p:cNvPr>
          <p:cNvPicPr>
            <a:picLocks noChangeAspect="1"/>
          </p:cNvPicPr>
          <p:nvPr/>
        </p:nvPicPr>
        <p:blipFill>
          <a:blip r:embed="rId3"/>
          <a:stretch>
            <a:fillRect/>
          </a:stretch>
        </p:blipFill>
        <p:spPr>
          <a:xfrm>
            <a:off x="2335690" y="5451191"/>
            <a:ext cx="7328027" cy="457240"/>
          </a:xfrm>
          <a:prstGeom prst="rect">
            <a:avLst/>
          </a:prstGeom>
        </p:spPr>
      </p:pic>
    </p:spTree>
    <p:extLst>
      <p:ext uri="{BB962C8B-B14F-4D97-AF65-F5344CB8AC3E}">
        <p14:creationId xmlns:p14="http://schemas.microsoft.com/office/powerpoint/2010/main" val="1848773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01E0A-C034-493D-867F-042C3558CD35}"/>
              </a:ext>
            </a:extLst>
          </p:cNvPr>
          <p:cNvSpPr>
            <a:spLocks noGrp="1"/>
          </p:cNvSpPr>
          <p:nvPr>
            <p:ph type="title"/>
          </p:nvPr>
        </p:nvSpPr>
        <p:spPr/>
        <p:txBody>
          <a:bodyPr/>
          <a:lstStyle/>
          <a:p>
            <a:pPr algn="ctr"/>
            <a:r>
              <a:rPr lang="en-US" dirty="0"/>
              <a:t>Enter your zip code and then click “</a:t>
            </a:r>
            <a:r>
              <a:rPr lang="en-US" dirty="0">
                <a:solidFill>
                  <a:schemeClr val="accent4">
                    <a:lumMod val="60000"/>
                    <a:lumOff val="40000"/>
                  </a:schemeClr>
                </a:solidFill>
              </a:rPr>
              <a:t>NEXT</a:t>
            </a:r>
            <a:r>
              <a:rPr lang="en-US" dirty="0"/>
              <a:t>”</a:t>
            </a:r>
          </a:p>
        </p:txBody>
      </p:sp>
      <p:pic>
        <p:nvPicPr>
          <p:cNvPr id="4" name="Content Placeholder 3">
            <a:extLst>
              <a:ext uri="{FF2B5EF4-FFF2-40B4-BE49-F238E27FC236}">
                <a16:creationId xmlns:a16="http://schemas.microsoft.com/office/drawing/2014/main" id="{941E63CB-BFCC-494F-A1E6-DC8D0DF543E6}"/>
              </a:ext>
            </a:extLst>
          </p:cNvPr>
          <p:cNvPicPr>
            <a:picLocks noGrp="1" noChangeAspect="1"/>
          </p:cNvPicPr>
          <p:nvPr>
            <p:ph idx="1"/>
          </p:nvPr>
        </p:nvPicPr>
        <p:blipFill>
          <a:blip r:embed="rId2"/>
          <a:stretch>
            <a:fillRect/>
          </a:stretch>
        </p:blipFill>
        <p:spPr>
          <a:xfrm>
            <a:off x="2228144" y="1825625"/>
            <a:ext cx="7735712" cy="4351338"/>
          </a:xfrm>
          <a:prstGeom prst="rect">
            <a:avLst/>
          </a:prstGeom>
        </p:spPr>
      </p:pic>
    </p:spTree>
    <p:extLst>
      <p:ext uri="{BB962C8B-B14F-4D97-AF65-F5344CB8AC3E}">
        <p14:creationId xmlns:p14="http://schemas.microsoft.com/office/powerpoint/2010/main" val="3048303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D0945-BC99-4A70-B84E-D8943B98A188}"/>
              </a:ext>
            </a:extLst>
          </p:cNvPr>
          <p:cNvSpPr>
            <a:spLocks noGrp="1"/>
          </p:cNvSpPr>
          <p:nvPr>
            <p:ph type="title"/>
          </p:nvPr>
        </p:nvSpPr>
        <p:spPr>
          <a:xfrm>
            <a:off x="836612" y="365125"/>
            <a:ext cx="10593388" cy="1325563"/>
          </a:xfrm>
        </p:spPr>
        <p:txBody>
          <a:bodyPr>
            <a:noAutofit/>
          </a:bodyPr>
          <a:lstStyle/>
          <a:p>
            <a:r>
              <a:rPr lang="en-US" sz="2800" dirty="0"/>
              <a:t>Add your work experience and dates. You may add as many as you would like. Note: Occupations are based on the O*NET data base list of occupations. Visit the </a:t>
            </a:r>
            <a:r>
              <a:rPr lang="en-US" sz="2800" dirty="0">
                <a:solidFill>
                  <a:schemeClr val="accent4">
                    <a:lumMod val="60000"/>
                    <a:lumOff val="40000"/>
                  </a:schemeClr>
                </a:solidFill>
                <a:hlinkClick r:id="rId2"/>
              </a:rPr>
              <a:t>onetonline.org</a:t>
            </a:r>
            <a:r>
              <a:rPr lang="en-US" sz="2800" dirty="0"/>
              <a:t> website for additional information.</a:t>
            </a:r>
          </a:p>
        </p:txBody>
      </p:sp>
      <p:sp>
        <p:nvSpPr>
          <p:cNvPr id="3" name="Text Placeholder 2">
            <a:extLst>
              <a:ext uri="{FF2B5EF4-FFF2-40B4-BE49-F238E27FC236}">
                <a16:creationId xmlns:a16="http://schemas.microsoft.com/office/drawing/2014/main" id="{FA8B9463-AE07-4287-B62F-A2441C75A8D7}"/>
              </a:ext>
            </a:extLst>
          </p:cNvPr>
          <p:cNvSpPr>
            <a:spLocks noGrp="1"/>
          </p:cNvSpPr>
          <p:nvPr>
            <p:ph type="body" idx="1"/>
          </p:nvPr>
        </p:nvSpPr>
        <p:spPr/>
        <p:txBody>
          <a:bodyPr/>
          <a:lstStyle/>
          <a:p>
            <a:pPr algn="ctr"/>
            <a:r>
              <a:rPr lang="en-US" b="0" dirty="0">
                <a:solidFill>
                  <a:schemeClr val="bg1"/>
                </a:solidFill>
              </a:rPr>
              <a:t>What your initial screen will look like:</a:t>
            </a:r>
          </a:p>
        </p:txBody>
      </p:sp>
      <p:pic>
        <p:nvPicPr>
          <p:cNvPr id="7" name="Content Placeholder 4">
            <a:extLst>
              <a:ext uri="{FF2B5EF4-FFF2-40B4-BE49-F238E27FC236}">
                <a16:creationId xmlns:a16="http://schemas.microsoft.com/office/drawing/2014/main" id="{169BFDB1-1833-46F5-A30A-657D86B55BA5}"/>
              </a:ext>
            </a:extLst>
          </p:cNvPr>
          <p:cNvPicPr>
            <a:picLocks noGrp="1" noChangeAspect="1"/>
          </p:cNvPicPr>
          <p:nvPr>
            <p:ph sz="half" idx="2"/>
          </p:nvPr>
        </p:nvPicPr>
        <p:blipFill>
          <a:blip r:embed="rId3"/>
          <a:stretch>
            <a:fillRect/>
          </a:stretch>
        </p:blipFill>
        <p:spPr>
          <a:xfrm>
            <a:off x="839788" y="2896741"/>
            <a:ext cx="5157787" cy="2901255"/>
          </a:xfrm>
          <a:prstGeom prst="rect">
            <a:avLst/>
          </a:prstGeom>
        </p:spPr>
      </p:pic>
      <p:sp>
        <p:nvSpPr>
          <p:cNvPr id="5" name="Text Placeholder 4">
            <a:extLst>
              <a:ext uri="{FF2B5EF4-FFF2-40B4-BE49-F238E27FC236}">
                <a16:creationId xmlns:a16="http://schemas.microsoft.com/office/drawing/2014/main" id="{45535C00-3468-4CF1-803B-30A10E7C8FD3}"/>
              </a:ext>
            </a:extLst>
          </p:cNvPr>
          <p:cNvSpPr>
            <a:spLocks noGrp="1"/>
          </p:cNvSpPr>
          <p:nvPr>
            <p:ph type="body" sz="quarter" idx="3"/>
          </p:nvPr>
        </p:nvSpPr>
        <p:spPr/>
        <p:txBody>
          <a:bodyPr/>
          <a:lstStyle/>
          <a:p>
            <a:pPr algn="ctr"/>
            <a:r>
              <a:rPr lang="en-US" b="0" dirty="0">
                <a:solidFill>
                  <a:schemeClr val="bg1"/>
                </a:solidFill>
              </a:rPr>
              <a:t>Here is an example:</a:t>
            </a:r>
          </a:p>
        </p:txBody>
      </p:sp>
      <p:pic>
        <p:nvPicPr>
          <p:cNvPr id="8" name="Content Placeholder 5">
            <a:extLst>
              <a:ext uri="{FF2B5EF4-FFF2-40B4-BE49-F238E27FC236}">
                <a16:creationId xmlns:a16="http://schemas.microsoft.com/office/drawing/2014/main" id="{9F366985-8B0E-4743-95E1-DA959C84C137}"/>
              </a:ext>
            </a:extLst>
          </p:cNvPr>
          <p:cNvPicPr>
            <a:picLocks noGrp="1" noChangeAspect="1"/>
          </p:cNvPicPr>
          <p:nvPr>
            <p:ph sz="quarter" idx="4"/>
          </p:nvPr>
        </p:nvPicPr>
        <p:blipFill>
          <a:blip r:embed="rId4"/>
          <a:stretch>
            <a:fillRect/>
          </a:stretch>
        </p:blipFill>
        <p:spPr>
          <a:xfrm>
            <a:off x="6172200" y="2889597"/>
            <a:ext cx="5183188" cy="2915543"/>
          </a:xfrm>
          <a:prstGeom prst="rect">
            <a:avLst/>
          </a:prstGeom>
        </p:spPr>
      </p:pic>
    </p:spTree>
    <p:extLst>
      <p:ext uri="{BB962C8B-B14F-4D97-AF65-F5344CB8AC3E}">
        <p14:creationId xmlns:p14="http://schemas.microsoft.com/office/powerpoint/2010/main" val="1187857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FE48E-5E60-4B2D-B628-C95FFFEE0A86}"/>
              </a:ext>
            </a:extLst>
          </p:cNvPr>
          <p:cNvSpPr>
            <a:spLocks noGrp="1"/>
          </p:cNvSpPr>
          <p:nvPr>
            <p:ph type="title"/>
          </p:nvPr>
        </p:nvSpPr>
        <p:spPr/>
        <p:txBody>
          <a:bodyPr>
            <a:normAutofit fontScale="90000"/>
          </a:bodyPr>
          <a:lstStyle/>
          <a:p>
            <a:r>
              <a:rPr lang="en-US" sz="2800" dirty="0"/>
              <a:t>Now you will be adding your education. Use the drop down menu to find what applies to you. You may add more than one item. Lastly, click on “</a:t>
            </a:r>
            <a:r>
              <a:rPr lang="en-US" sz="2800" dirty="0">
                <a:solidFill>
                  <a:schemeClr val="accent4">
                    <a:lumMod val="60000"/>
                    <a:lumOff val="40000"/>
                  </a:schemeClr>
                </a:solidFill>
              </a:rPr>
              <a:t>FINISH</a:t>
            </a:r>
            <a:r>
              <a:rPr lang="en-US" sz="2800" dirty="0"/>
              <a:t>” in the bottom right corner to find your matches. Keep in mind that you may go back to your profile at any time to add, delete, or change either jobs or education.</a:t>
            </a:r>
          </a:p>
        </p:txBody>
      </p:sp>
      <p:sp>
        <p:nvSpPr>
          <p:cNvPr id="3" name="Text Placeholder 2">
            <a:extLst>
              <a:ext uri="{FF2B5EF4-FFF2-40B4-BE49-F238E27FC236}">
                <a16:creationId xmlns:a16="http://schemas.microsoft.com/office/drawing/2014/main" id="{E66DB419-FBB3-4C64-B7A6-61EBA0F1708B}"/>
              </a:ext>
            </a:extLst>
          </p:cNvPr>
          <p:cNvSpPr>
            <a:spLocks noGrp="1"/>
          </p:cNvSpPr>
          <p:nvPr>
            <p:ph type="body" idx="1"/>
          </p:nvPr>
        </p:nvSpPr>
        <p:spPr>
          <a:xfrm>
            <a:off x="839788" y="1681163"/>
            <a:ext cx="5157787" cy="934446"/>
          </a:xfrm>
        </p:spPr>
        <p:txBody>
          <a:bodyPr>
            <a:normAutofit fontScale="25000" lnSpcReduction="20000"/>
          </a:bodyPr>
          <a:lstStyle/>
          <a:p>
            <a:pPr lvl="0" algn="ctr"/>
            <a:endParaRPr lang="en-US" b="0" dirty="0">
              <a:solidFill>
                <a:prstClr val="black"/>
              </a:solidFill>
            </a:endParaRPr>
          </a:p>
          <a:p>
            <a:pPr lvl="0" algn="ctr"/>
            <a:endParaRPr lang="en-US" b="0" dirty="0">
              <a:solidFill>
                <a:prstClr val="black"/>
              </a:solidFill>
            </a:endParaRPr>
          </a:p>
          <a:p>
            <a:pPr lvl="0" algn="ctr"/>
            <a:endParaRPr lang="en-US" b="0" dirty="0">
              <a:solidFill>
                <a:prstClr val="black"/>
              </a:solidFill>
            </a:endParaRPr>
          </a:p>
          <a:p>
            <a:pPr lvl="0" algn="ctr"/>
            <a:r>
              <a:rPr lang="en-US" sz="9600" b="0" dirty="0">
                <a:solidFill>
                  <a:prstClr val="black"/>
                </a:solidFill>
              </a:rPr>
              <a:t>What your initial screen will look like:</a:t>
            </a:r>
          </a:p>
          <a:p>
            <a:pPr algn="ctr"/>
            <a:endParaRPr lang="en-US" dirty="0"/>
          </a:p>
        </p:txBody>
      </p:sp>
      <p:pic>
        <p:nvPicPr>
          <p:cNvPr id="7" name="Content Placeholder 6">
            <a:extLst>
              <a:ext uri="{FF2B5EF4-FFF2-40B4-BE49-F238E27FC236}">
                <a16:creationId xmlns:a16="http://schemas.microsoft.com/office/drawing/2014/main" id="{5BC7BCDA-66FE-4162-A0AD-5FCE8A66427F}"/>
              </a:ext>
            </a:extLst>
          </p:cNvPr>
          <p:cNvPicPr>
            <a:picLocks noGrp="1" noChangeAspect="1"/>
          </p:cNvPicPr>
          <p:nvPr>
            <p:ph sz="half" idx="2"/>
          </p:nvPr>
        </p:nvPicPr>
        <p:blipFill>
          <a:blip r:embed="rId2"/>
          <a:stretch>
            <a:fillRect/>
          </a:stretch>
        </p:blipFill>
        <p:spPr>
          <a:xfrm>
            <a:off x="839788" y="2896741"/>
            <a:ext cx="5157787" cy="2901255"/>
          </a:xfrm>
          <a:prstGeom prst="rect">
            <a:avLst/>
          </a:prstGeom>
        </p:spPr>
      </p:pic>
      <p:sp>
        <p:nvSpPr>
          <p:cNvPr id="5" name="Text Placeholder 4">
            <a:extLst>
              <a:ext uri="{FF2B5EF4-FFF2-40B4-BE49-F238E27FC236}">
                <a16:creationId xmlns:a16="http://schemas.microsoft.com/office/drawing/2014/main" id="{B0A67D75-125B-4F97-838F-490D07941E22}"/>
              </a:ext>
            </a:extLst>
          </p:cNvPr>
          <p:cNvSpPr>
            <a:spLocks noGrp="1"/>
          </p:cNvSpPr>
          <p:nvPr>
            <p:ph type="body" sz="quarter" idx="3"/>
          </p:nvPr>
        </p:nvSpPr>
        <p:spPr>
          <a:xfrm>
            <a:off x="6172200" y="1681163"/>
            <a:ext cx="5183188" cy="934446"/>
          </a:xfrm>
        </p:spPr>
        <p:txBody>
          <a:bodyPr>
            <a:normAutofit fontScale="47500" lnSpcReduction="20000"/>
          </a:bodyPr>
          <a:lstStyle/>
          <a:p>
            <a:pPr lvl="0" algn="ctr"/>
            <a:r>
              <a:rPr lang="en-US" sz="9600" b="0" dirty="0">
                <a:solidFill>
                  <a:prstClr val="black"/>
                </a:solidFill>
              </a:rPr>
              <a:t>Here is an example:</a:t>
            </a:r>
          </a:p>
          <a:p>
            <a:endParaRPr lang="en-US" dirty="0"/>
          </a:p>
        </p:txBody>
      </p:sp>
      <p:pic>
        <p:nvPicPr>
          <p:cNvPr id="8" name="Content Placeholder 7">
            <a:extLst>
              <a:ext uri="{FF2B5EF4-FFF2-40B4-BE49-F238E27FC236}">
                <a16:creationId xmlns:a16="http://schemas.microsoft.com/office/drawing/2014/main" id="{E9256F78-2BF8-4688-B11D-8D963ADE0635}"/>
              </a:ext>
            </a:extLst>
          </p:cNvPr>
          <p:cNvPicPr>
            <a:picLocks noGrp="1" noChangeAspect="1"/>
          </p:cNvPicPr>
          <p:nvPr>
            <p:ph sz="quarter" idx="4"/>
          </p:nvPr>
        </p:nvPicPr>
        <p:blipFill>
          <a:blip r:embed="rId3"/>
          <a:stretch>
            <a:fillRect/>
          </a:stretch>
        </p:blipFill>
        <p:spPr>
          <a:xfrm>
            <a:off x="6172200" y="2896741"/>
            <a:ext cx="5183188" cy="2915543"/>
          </a:xfrm>
          <a:prstGeom prst="rect">
            <a:avLst/>
          </a:prstGeom>
        </p:spPr>
      </p:pic>
      <p:cxnSp>
        <p:nvCxnSpPr>
          <p:cNvPr id="6" name="Straight Arrow Connector 5">
            <a:extLst>
              <a:ext uri="{FF2B5EF4-FFF2-40B4-BE49-F238E27FC236}">
                <a16:creationId xmlns:a16="http://schemas.microsoft.com/office/drawing/2014/main" id="{3B85DB14-1DF9-4152-932D-C94B6F289081}"/>
              </a:ext>
            </a:extLst>
          </p:cNvPr>
          <p:cNvCxnSpPr>
            <a:cxnSpLocks/>
          </p:cNvCxnSpPr>
          <p:nvPr/>
        </p:nvCxnSpPr>
        <p:spPr>
          <a:xfrm flipH="1">
            <a:off x="10681311" y="4888523"/>
            <a:ext cx="1348153" cy="0"/>
          </a:xfrm>
          <a:prstGeom prst="straightConnector1">
            <a:avLst/>
          </a:prstGeom>
          <a:ln w="3810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823817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F6EBE-BA6D-4B27-BE71-25A28E57121A}"/>
              </a:ext>
            </a:extLst>
          </p:cNvPr>
          <p:cNvSpPr>
            <a:spLocks noGrp="1"/>
          </p:cNvSpPr>
          <p:nvPr>
            <p:ph type="title"/>
          </p:nvPr>
        </p:nvSpPr>
        <p:spPr/>
        <p:txBody>
          <a:bodyPr>
            <a:noAutofit/>
          </a:bodyPr>
          <a:lstStyle/>
          <a:p>
            <a:r>
              <a:rPr lang="en-US" sz="2400" dirty="0"/>
              <a:t>Explore the many opportunities awaiting you! The higher the TORQ™ score, the easier the transition will be to a different career. You can search for schools, look at available jobs, and learn more about careers by clicking on the links.  By changing the minimum salary, maximum salary, or TORQ™ score range, the number of choices will either increase or decrease.</a:t>
            </a:r>
          </a:p>
        </p:txBody>
      </p:sp>
      <p:pic>
        <p:nvPicPr>
          <p:cNvPr id="4" name="Content Placeholder 3">
            <a:extLst>
              <a:ext uri="{FF2B5EF4-FFF2-40B4-BE49-F238E27FC236}">
                <a16:creationId xmlns:a16="http://schemas.microsoft.com/office/drawing/2014/main" id="{C7C7635F-E286-4192-A792-E2F1C334E981}"/>
              </a:ext>
            </a:extLst>
          </p:cNvPr>
          <p:cNvPicPr>
            <a:picLocks noGrp="1" noChangeAspect="1"/>
          </p:cNvPicPr>
          <p:nvPr>
            <p:ph idx="1"/>
          </p:nvPr>
        </p:nvPicPr>
        <p:blipFill>
          <a:blip r:embed="rId2"/>
          <a:stretch>
            <a:fillRect/>
          </a:stretch>
        </p:blipFill>
        <p:spPr>
          <a:xfrm>
            <a:off x="2228144" y="2141537"/>
            <a:ext cx="7735712" cy="4351338"/>
          </a:xfrm>
          <a:prstGeom prst="rect">
            <a:avLst/>
          </a:prstGeom>
        </p:spPr>
      </p:pic>
    </p:spTree>
    <p:extLst>
      <p:ext uri="{BB962C8B-B14F-4D97-AF65-F5344CB8AC3E}">
        <p14:creationId xmlns:p14="http://schemas.microsoft.com/office/powerpoint/2010/main" val="1847371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9A8A-35C3-4EE8-9244-35C659E33AE8}"/>
              </a:ext>
            </a:extLst>
          </p:cNvPr>
          <p:cNvSpPr>
            <a:spLocks noGrp="1"/>
          </p:cNvSpPr>
          <p:nvPr>
            <p:ph type="title"/>
          </p:nvPr>
        </p:nvSpPr>
        <p:spPr>
          <a:xfrm>
            <a:off x="838200" y="365125"/>
            <a:ext cx="10515600" cy="6142001"/>
          </a:xfrm>
        </p:spPr>
        <p:txBody>
          <a:bodyPr>
            <a:normAutofit/>
          </a:bodyPr>
          <a:lstStyle/>
          <a:p>
            <a:pPr algn="ctr"/>
            <a:r>
              <a:rPr lang="en-US" sz="8800" b="1" dirty="0">
                <a:ln w="9525">
                  <a:solidFill>
                    <a:schemeClr val="bg1"/>
                  </a:solidFill>
                  <a:prstDash val="solid"/>
                </a:ln>
                <a:solidFill>
                  <a:schemeClr val="accent4">
                    <a:lumMod val="60000"/>
                    <a:lumOff val="40000"/>
                  </a:schemeClr>
                </a:solidFill>
                <a:effectLst>
                  <a:outerShdw blurRad="12700" dist="38100" dir="2700000" algn="tl" rotWithShape="0">
                    <a:schemeClr val="bg1">
                      <a:lumMod val="50000"/>
                    </a:schemeClr>
                  </a:outerShdw>
                </a:effectLst>
              </a:rPr>
              <a:t>ENJOY!</a:t>
            </a:r>
          </a:p>
        </p:txBody>
      </p:sp>
    </p:spTree>
    <p:extLst>
      <p:ext uri="{BB962C8B-B14F-4D97-AF65-F5344CB8AC3E}">
        <p14:creationId xmlns:p14="http://schemas.microsoft.com/office/powerpoint/2010/main" val="4504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3F764-AA57-4BF2-99C7-E7B18FBD2E04}"/>
              </a:ext>
            </a:extLst>
          </p:cNvPr>
          <p:cNvSpPr>
            <a:spLocks noGrp="1"/>
          </p:cNvSpPr>
          <p:nvPr>
            <p:ph type="title"/>
          </p:nvPr>
        </p:nvSpPr>
        <p:spPr/>
        <p:txBody>
          <a:bodyPr/>
          <a:lstStyle/>
          <a:p>
            <a:r>
              <a:rPr lang="en-US" dirty="0"/>
              <a:t>What is TORQ™?</a:t>
            </a:r>
          </a:p>
        </p:txBody>
      </p:sp>
      <p:sp>
        <p:nvSpPr>
          <p:cNvPr id="3" name="Content Placeholder 2">
            <a:extLst>
              <a:ext uri="{FF2B5EF4-FFF2-40B4-BE49-F238E27FC236}">
                <a16:creationId xmlns:a16="http://schemas.microsoft.com/office/drawing/2014/main" id="{3B025A75-CF31-495A-8998-FB4F3A80BCA4}"/>
              </a:ext>
            </a:extLst>
          </p:cNvPr>
          <p:cNvSpPr>
            <a:spLocks noGrp="1"/>
          </p:cNvSpPr>
          <p:nvPr>
            <p:ph idx="1"/>
          </p:nvPr>
        </p:nvSpPr>
        <p:spPr>
          <a:xfrm>
            <a:off x="838200" y="1573619"/>
            <a:ext cx="10515600" cy="4603344"/>
          </a:xfrm>
        </p:spPr>
        <p:txBody>
          <a:bodyPr>
            <a:normAutofit/>
          </a:bodyPr>
          <a:lstStyle/>
          <a:p>
            <a:r>
              <a:rPr lang="en-US" dirty="0"/>
              <a:t>An acronym for Transferable Occupation Relationship Quotient</a:t>
            </a:r>
          </a:p>
          <a:p>
            <a:r>
              <a:rPr lang="en-US" dirty="0"/>
              <a:t>A skills assessment tool that is part of the PA CareerLink® system</a:t>
            </a:r>
          </a:p>
          <a:p>
            <a:r>
              <a:rPr lang="en-US" dirty="0"/>
              <a:t>A way for you to discover new career possibilities and skill gaps by using your knowledge, skills, and abilities from previous jobs and education</a:t>
            </a:r>
          </a:p>
          <a:p>
            <a:r>
              <a:rPr lang="en-US" dirty="0"/>
              <a:t>An algorithm that calculates a score indicating how easy it would be to transition from one occupation to another</a:t>
            </a:r>
          </a:p>
          <a:p>
            <a:r>
              <a:rPr lang="en-US" dirty="0"/>
              <a:t>A program that generates results that you can target to meet your career search needs. You can search for training providers or connect instantly to real time job postings from multiple job boards.</a:t>
            </a:r>
          </a:p>
        </p:txBody>
      </p:sp>
    </p:spTree>
    <p:extLst>
      <p:ext uri="{BB962C8B-B14F-4D97-AF65-F5344CB8AC3E}">
        <p14:creationId xmlns:p14="http://schemas.microsoft.com/office/powerpoint/2010/main" val="1689953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E5BAB-8F95-4011-BE76-3C64C095C791}"/>
              </a:ext>
            </a:extLst>
          </p:cNvPr>
          <p:cNvSpPr>
            <a:spLocks noGrp="1"/>
          </p:cNvSpPr>
          <p:nvPr>
            <p:ph type="title"/>
          </p:nvPr>
        </p:nvSpPr>
        <p:spPr>
          <a:xfrm>
            <a:off x="838200" y="365125"/>
            <a:ext cx="10515600" cy="6099470"/>
          </a:xfrm>
        </p:spPr>
        <p:txBody>
          <a:bodyPr>
            <a:normAutofit/>
          </a:bodyPr>
          <a:lstStyle/>
          <a:p>
            <a:pPr algn="ctr"/>
            <a:r>
              <a:rPr lang="en-US" sz="8800" b="1" dirty="0">
                <a:ln w="9525">
                  <a:solidFill>
                    <a:schemeClr val="bg1"/>
                  </a:solidFill>
                  <a:prstDash val="solid"/>
                </a:ln>
                <a:solidFill>
                  <a:schemeClr val="accent4">
                    <a:lumMod val="60000"/>
                    <a:lumOff val="40000"/>
                  </a:schemeClr>
                </a:solidFill>
                <a:effectLst>
                  <a:outerShdw blurRad="12700" dist="38100" dir="2700000" algn="tl" rotWithShape="0">
                    <a:schemeClr val="bg1">
                      <a:lumMod val="50000"/>
                    </a:schemeClr>
                  </a:outerShdw>
                </a:effectLst>
              </a:rPr>
              <a:t>LET’S GET STARTED!</a:t>
            </a:r>
            <a:endParaRPr lang="en-US" sz="8800" dirty="0">
              <a:solidFill>
                <a:schemeClr val="accent4">
                  <a:lumMod val="60000"/>
                  <a:lumOff val="40000"/>
                </a:schemeClr>
              </a:solidFill>
            </a:endParaRPr>
          </a:p>
        </p:txBody>
      </p:sp>
    </p:spTree>
    <p:extLst>
      <p:ext uri="{BB962C8B-B14F-4D97-AF65-F5344CB8AC3E}">
        <p14:creationId xmlns:p14="http://schemas.microsoft.com/office/powerpoint/2010/main" val="3227844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ED7F2-CE33-4D88-8F2E-0FF6A7CF477F}"/>
              </a:ext>
            </a:extLst>
          </p:cNvPr>
          <p:cNvSpPr>
            <a:spLocks noGrp="1"/>
          </p:cNvSpPr>
          <p:nvPr>
            <p:ph type="title"/>
          </p:nvPr>
        </p:nvSpPr>
        <p:spPr/>
        <p:txBody>
          <a:bodyPr>
            <a:normAutofit/>
          </a:bodyPr>
          <a:lstStyle/>
          <a:p>
            <a:pPr algn="ctr"/>
            <a:r>
              <a:rPr lang="en-US" sz="4000" dirty="0"/>
              <a:t>Go to the website </a:t>
            </a:r>
            <a:r>
              <a:rPr lang="en-US" sz="4000" dirty="0">
                <a:solidFill>
                  <a:schemeClr val="accent4">
                    <a:lumMod val="60000"/>
                    <a:lumOff val="40000"/>
                  </a:schemeClr>
                </a:solidFill>
                <a:hlinkClick r:id="rId2"/>
              </a:rPr>
              <a:t>pacareerlink.pa.gov</a:t>
            </a:r>
            <a:r>
              <a:rPr lang="en-US" sz="4000" dirty="0">
                <a:solidFill>
                  <a:schemeClr val="accent4">
                    <a:lumMod val="60000"/>
                    <a:lumOff val="40000"/>
                  </a:schemeClr>
                </a:solidFill>
              </a:rPr>
              <a:t/>
            </a:r>
            <a:br>
              <a:rPr lang="en-US" sz="4000" dirty="0">
                <a:solidFill>
                  <a:schemeClr val="accent4">
                    <a:lumMod val="60000"/>
                    <a:lumOff val="40000"/>
                  </a:schemeClr>
                </a:solidFill>
              </a:rPr>
            </a:br>
            <a:r>
              <a:rPr lang="en-US" sz="4000" dirty="0">
                <a:solidFill>
                  <a:schemeClr val="accent4">
                    <a:lumMod val="60000"/>
                    <a:lumOff val="40000"/>
                  </a:schemeClr>
                </a:solidFill>
              </a:rPr>
              <a:t> </a:t>
            </a:r>
            <a:r>
              <a:rPr lang="en-US" sz="4000" dirty="0"/>
              <a:t>and enter your username and password. </a:t>
            </a:r>
          </a:p>
        </p:txBody>
      </p:sp>
      <p:pic>
        <p:nvPicPr>
          <p:cNvPr id="4" name="Content Placeholder 3">
            <a:extLst>
              <a:ext uri="{FF2B5EF4-FFF2-40B4-BE49-F238E27FC236}">
                <a16:creationId xmlns:a16="http://schemas.microsoft.com/office/drawing/2014/main" id="{E99035C5-BB95-4013-80BC-B0E80A3AB6DC}"/>
              </a:ext>
            </a:extLst>
          </p:cNvPr>
          <p:cNvPicPr>
            <a:picLocks noGrp="1" noChangeAspect="1"/>
          </p:cNvPicPr>
          <p:nvPr>
            <p:ph idx="1"/>
          </p:nvPr>
        </p:nvPicPr>
        <p:blipFill>
          <a:blip r:embed="rId3"/>
          <a:stretch>
            <a:fillRect/>
          </a:stretch>
        </p:blipFill>
        <p:spPr>
          <a:xfrm>
            <a:off x="2228144" y="2141537"/>
            <a:ext cx="7735712" cy="4351338"/>
          </a:xfrm>
          <a:prstGeom prst="rect">
            <a:avLst/>
          </a:prstGeom>
        </p:spPr>
      </p:pic>
      <p:sp>
        <p:nvSpPr>
          <p:cNvPr id="8" name="Arrow: Down 7">
            <a:extLst>
              <a:ext uri="{FF2B5EF4-FFF2-40B4-BE49-F238E27FC236}">
                <a16:creationId xmlns:a16="http://schemas.microsoft.com/office/drawing/2014/main" id="{D7D1D1E7-C78E-4B7B-BB85-B292746F06E1}"/>
              </a:ext>
            </a:extLst>
          </p:cNvPr>
          <p:cNvSpPr/>
          <p:nvPr/>
        </p:nvSpPr>
        <p:spPr>
          <a:xfrm rot="19009810">
            <a:off x="6563128" y="1342532"/>
            <a:ext cx="45719" cy="2446254"/>
          </a:xfrm>
          <a:prstGeom prst="downArrow">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4519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DC501-E9F6-4030-984B-5880B61F30A0}"/>
              </a:ext>
            </a:extLst>
          </p:cNvPr>
          <p:cNvSpPr>
            <a:spLocks noGrp="1"/>
          </p:cNvSpPr>
          <p:nvPr>
            <p:ph type="title"/>
          </p:nvPr>
        </p:nvSpPr>
        <p:spPr>
          <a:xfrm>
            <a:off x="574157" y="365125"/>
            <a:ext cx="10994065" cy="1325563"/>
          </a:xfrm>
        </p:spPr>
        <p:txBody>
          <a:bodyPr>
            <a:noAutofit/>
          </a:bodyPr>
          <a:lstStyle/>
          <a:p>
            <a:pPr algn="ctr"/>
            <a:r>
              <a:rPr lang="en-US" sz="4000" dirty="0"/>
              <a:t>On the next screen, choose the “</a:t>
            </a:r>
            <a:r>
              <a:rPr lang="en-US" sz="4000" dirty="0">
                <a:solidFill>
                  <a:schemeClr val="accent4">
                    <a:lumMod val="60000"/>
                    <a:lumOff val="40000"/>
                  </a:schemeClr>
                </a:solidFill>
              </a:rPr>
              <a:t>CAREER SERVICES</a:t>
            </a:r>
            <a:r>
              <a:rPr lang="en-US" sz="4000" dirty="0"/>
              <a:t>” tab and then click on “</a:t>
            </a:r>
            <a:r>
              <a:rPr lang="en-US" sz="4000" dirty="0">
                <a:solidFill>
                  <a:schemeClr val="accent4">
                    <a:lumMod val="60000"/>
                    <a:lumOff val="40000"/>
                  </a:schemeClr>
                </a:solidFill>
              </a:rPr>
              <a:t>Skills Assessment</a:t>
            </a:r>
            <a:r>
              <a:rPr lang="en-US" sz="4000" dirty="0"/>
              <a:t>”</a:t>
            </a:r>
          </a:p>
        </p:txBody>
      </p:sp>
      <p:pic>
        <p:nvPicPr>
          <p:cNvPr id="4" name="Content Placeholder 3">
            <a:extLst>
              <a:ext uri="{FF2B5EF4-FFF2-40B4-BE49-F238E27FC236}">
                <a16:creationId xmlns:a16="http://schemas.microsoft.com/office/drawing/2014/main" id="{E1688A4A-A615-46CC-9892-7A0088E82261}"/>
              </a:ext>
            </a:extLst>
          </p:cNvPr>
          <p:cNvPicPr>
            <a:picLocks noGrp="1" noChangeAspect="1"/>
          </p:cNvPicPr>
          <p:nvPr>
            <p:ph idx="1"/>
          </p:nvPr>
        </p:nvPicPr>
        <p:blipFill>
          <a:blip r:embed="rId2"/>
          <a:stretch>
            <a:fillRect/>
          </a:stretch>
        </p:blipFill>
        <p:spPr>
          <a:xfrm>
            <a:off x="2228144" y="2229662"/>
            <a:ext cx="7735712" cy="4351338"/>
          </a:xfrm>
          <a:prstGeom prst="rect">
            <a:avLst/>
          </a:prstGeom>
        </p:spPr>
      </p:pic>
      <p:cxnSp>
        <p:nvCxnSpPr>
          <p:cNvPr id="5" name="Straight Arrow Connector 4">
            <a:extLst>
              <a:ext uri="{FF2B5EF4-FFF2-40B4-BE49-F238E27FC236}">
                <a16:creationId xmlns:a16="http://schemas.microsoft.com/office/drawing/2014/main" id="{4E0E70AE-9766-4DA6-A46C-A1F446CD30E3}"/>
              </a:ext>
            </a:extLst>
          </p:cNvPr>
          <p:cNvCxnSpPr>
            <a:cxnSpLocks/>
          </p:cNvCxnSpPr>
          <p:nvPr/>
        </p:nvCxnSpPr>
        <p:spPr>
          <a:xfrm flipH="1">
            <a:off x="7678618" y="2719754"/>
            <a:ext cx="2895597" cy="480646"/>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13" name="Straight Arrow Connector 12">
            <a:extLst>
              <a:ext uri="{FF2B5EF4-FFF2-40B4-BE49-F238E27FC236}">
                <a16:creationId xmlns:a16="http://schemas.microsoft.com/office/drawing/2014/main" id="{7E878371-2602-44EE-B409-BD525FC9A1E2}"/>
              </a:ext>
            </a:extLst>
          </p:cNvPr>
          <p:cNvCxnSpPr/>
          <p:nvPr/>
        </p:nvCxnSpPr>
        <p:spPr>
          <a:xfrm flipH="1">
            <a:off x="7848600" y="3821723"/>
            <a:ext cx="2532185" cy="0"/>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177126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C336C-BAAB-4952-B01E-ECE5FD00CE7B}"/>
              </a:ext>
            </a:extLst>
          </p:cNvPr>
          <p:cNvSpPr>
            <a:spLocks noGrp="1"/>
          </p:cNvSpPr>
          <p:nvPr>
            <p:ph type="title"/>
          </p:nvPr>
        </p:nvSpPr>
        <p:spPr/>
        <p:txBody>
          <a:bodyPr>
            <a:normAutofit/>
          </a:bodyPr>
          <a:lstStyle/>
          <a:p>
            <a:r>
              <a:rPr lang="en-US" sz="2800" dirty="0"/>
              <a:t>You may want to watch the video and read the information on this screen. Afterwards, click on the “</a:t>
            </a:r>
            <a:r>
              <a:rPr lang="en-US" sz="2800" dirty="0">
                <a:solidFill>
                  <a:schemeClr val="accent4">
                    <a:lumMod val="60000"/>
                    <a:lumOff val="40000"/>
                  </a:schemeClr>
                </a:solidFill>
              </a:rPr>
              <a:t>Register</a:t>
            </a:r>
            <a:r>
              <a:rPr lang="en-US" sz="2800" dirty="0"/>
              <a:t>” button on the bottom right (note that this will change to “</a:t>
            </a:r>
            <a:r>
              <a:rPr lang="en-US" sz="2800" dirty="0">
                <a:solidFill>
                  <a:schemeClr val="accent4">
                    <a:lumMod val="60000"/>
                    <a:lumOff val="40000"/>
                  </a:schemeClr>
                </a:solidFill>
              </a:rPr>
              <a:t>Enter</a:t>
            </a:r>
            <a:r>
              <a:rPr lang="en-US" sz="2800" dirty="0"/>
              <a:t>” the next time you go into TORQ™).</a:t>
            </a:r>
          </a:p>
        </p:txBody>
      </p:sp>
      <p:pic>
        <p:nvPicPr>
          <p:cNvPr id="4" name="Content Placeholder 3">
            <a:extLst>
              <a:ext uri="{FF2B5EF4-FFF2-40B4-BE49-F238E27FC236}">
                <a16:creationId xmlns:a16="http://schemas.microsoft.com/office/drawing/2014/main" id="{FA135304-2997-47BB-99A9-7972C59BF976}"/>
              </a:ext>
            </a:extLst>
          </p:cNvPr>
          <p:cNvPicPr>
            <a:picLocks noGrp="1" noChangeAspect="1"/>
          </p:cNvPicPr>
          <p:nvPr>
            <p:ph idx="1"/>
          </p:nvPr>
        </p:nvPicPr>
        <p:blipFill>
          <a:blip r:embed="rId2"/>
          <a:stretch>
            <a:fillRect/>
          </a:stretch>
        </p:blipFill>
        <p:spPr>
          <a:xfrm>
            <a:off x="2079288" y="1985113"/>
            <a:ext cx="7735712" cy="4351338"/>
          </a:xfrm>
          <a:prstGeom prst="rect">
            <a:avLst/>
          </a:prstGeom>
        </p:spPr>
      </p:pic>
      <p:sp>
        <p:nvSpPr>
          <p:cNvPr id="5" name="Arrow: Left 4">
            <a:extLst>
              <a:ext uri="{FF2B5EF4-FFF2-40B4-BE49-F238E27FC236}">
                <a16:creationId xmlns:a16="http://schemas.microsoft.com/office/drawing/2014/main" id="{7E4EE1A8-CFA3-4BCA-8A48-159328B1C7CB}"/>
              </a:ext>
            </a:extLst>
          </p:cNvPr>
          <p:cNvSpPr/>
          <p:nvPr/>
        </p:nvSpPr>
        <p:spPr>
          <a:xfrm>
            <a:off x="8859219" y="5931877"/>
            <a:ext cx="2390028" cy="118049"/>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9946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CE8B4-A89C-470F-B288-F7F6D79C05F4}"/>
              </a:ext>
            </a:extLst>
          </p:cNvPr>
          <p:cNvSpPr>
            <a:spLocks noGrp="1"/>
          </p:cNvSpPr>
          <p:nvPr>
            <p:ph type="title"/>
          </p:nvPr>
        </p:nvSpPr>
        <p:spPr/>
        <p:txBody>
          <a:bodyPr>
            <a:normAutofit/>
          </a:bodyPr>
          <a:lstStyle/>
          <a:p>
            <a:pPr algn="ctr"/>
            <a:r>
              <a:rPr lang="en-US" sz="4000" dirty="0"/>
              <a:t>If you get a pop-up blocker, be sure to disable </a:t>
            </a:r>
            <a:br>
              <a:rPr lang="en-US" sz="4000" dirty="0"/>
            </a:br>
            <a:r>
              <a:rPr lang="en-US" sz="4000" dirty="0"/>
              <a:t>it so that you can move on to the next screen.</a:t>
            </a:r>
          </a:p>
        </p:txBody>
      </p:sp>
      <p:pic>
        <p:nvPicPr>
          <p:cNvPr id="4" name="Content Placeholder 3">
            <a:extLst>
              <a:ext uri="{FF2B5EF4-FFF2-40B4-BE49-F238E27FC236}">
                <a16:creationId xmlns:a16="http://schemas.microsoft.com/office/drawing/2014/main" id="{FA7179C9-40F5-4FEE-B44E-A67B590868E9}"/>
              </a:ext>
            </a:extLst>
          </p:cNvPr>
          <p:cNvPicPr>
            <a:picLocks noGrp="1" noChangeAspect="1"/>
          </p:cNvPicPr>
          <p:nvPr>
            <p:ph idx="1"/>
          </p:nvPr>
        </p:nvPicPr>
        <p:blipFill>
          <a:blip r:embed="rId2"/>
          <a:stretch>
            <a:fillRect/>
          </a:stretch>
        </p:blipFill>
        <p:spPr>
          <a:xfrm>
            <a:off x="2153716" y="2141537"/>
            <a:ext cx="7735712" cy="4351338"/>
          </a:xfrm>
          <a:prstGeom prst="rect">
            <a:avLst/>
          </a:prstGeom>
        </p:spPr>
      </p:pic>
      <p:sp>
        <p:nvSpPr>
          <p:cNvPr id="6" name="Arrow: Left 5">
            <a:extLst>
              <a:ext uri="{FF2B5EF4-FFF2-40B4-BE49-F238E27FC236}">
                <a16:creationId xmlns:a16="http://schemas.microsoft.com/office/drawing/2014/main" id="{6A6ADD94-2286-4053-8765-CB9849FE26F4}"/>
              </a:ext>
            </a:extLst>
          </p:cNvPr>
          <p:cNvSpPr/>
          <p:nvPr/>
        </p:nvSpPr>
        <p:spPr>
          <a:xfrm flipV="1">
            <a:off x="9473609" y="2743200"/>
            <a:ext cx="2020185" cy="148856"/>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4973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B2014-6362-4B09-BF26-73D71546AA81}"/>
              </a:ext>
            </a:extLst>
          </p:cNvPr>
          <p:cNvSpPr>
            <a:spLocks noGrp="1"/>
          </p:cNvSpPr>
          <p:nvPr>
            <p:ph type="title"/>
          </p:nvPr>
        </p:nvSpPr>
        <p:spPr/>
        <p:txBody>
          <a:bodyPr>
            <a:normAutofit/>
          </a:bodyPr>
          <a:lstStyle/>
          <a:p>
            <a:pPr algn="ctr"/>
            <a:r>
              <a:rPr lang="en-US" sz="4000" dirty="0"/>
              <a:t>Read the disclaimer and then click on “</a:t>
            </a:r>
            <a:r>
              <a:rPr lang="en-US" sz="4000" dirty="0">
                <a:solidFill>
                  <a:schemeClr val="accent4">
                    <a:lumMod val="60000"/>
                    <a:lumOff val="40000"/>
                  </a:schemeClr>
                </a:solidFill>
              </a:rPr>
              <a:t>OK</a:t>
            </a:r>
            <a:r>
              <a:rPr lang="en-US" sz="4000" dirty="0"/>
              <a:t>”</a:t>
            </a:r>
          </a:p>
        </p:txBody>
      </p:sp>
      <p:pic>
        <p:nvPicPr>
          <p:cNvPr id="4" name="Content Placeholder 3">
            <a:extLst>
              <a:ext uri="{FF2B5EF4-FFF2-40B4-BE49-F238E27FC236}">
                <a16:creationId xmlns:a16="http://schemas.microsoft.com/office/drawing/2014/main" id="{7C25E16D-B8A6-4D99-B1B1-61A9FB8D7793}"/>
              </a:ext>
            </a:extLst>
          </p:cNvPr>
          <p:cNvPicPr>
            <a:picLocks noGrp="1" noChangeAspect="1"/>
          </p:cNvPicPr>
          <p:nvPr>
            <p:ph idx="1"/>
          </p:nvPr>
        </p:nvPicPr>
        <p:blipFill>
          <a:blip r:embed="rId2"/>
          <a:stretch>
            <a:fillRect/>
          </a:stretch>
        </p:blipFill>
        <p:spPr>
          <a:xfrm>
            <a:off x="2228144" y="1825625"/>
            <a:ext cx="7735712" cy="4351338"/>
          </a:xfrm>
          <a:prstGeom prst="rect">
            <a:avLst/>
          </a:prstGeom>
        </p:spPr>
      </p:pic>
    </p:spTree>
    <p:extLst>
      <p:ext uri="{BB962C8B-B14F-4D97-AF65-F5344CB8AC3E}">
        <p14:creationId xmlns:p14="http://schemas.microsoft.com/office/powerpoint/2010/main" val="2321112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EFA97-2D77-4332-ABDD-685F0DC325A3}"/>
              </a:ext>
            </a:extLst>
          </p:cNvPr>
          <p:cNvSpPr>
            <a:spLocks noGrp="1"/>
          </p:cNvSpPr>
          <p:nvPr>
            <p:ph type="title"/>
          </p:nvPr>
        </p:nvSpPr>
        <p:spPr/>
        <p:txBody>
          <a:bodyPr>
            <a:normAutofit/>
          </a:bodyPr>
          <a:lstStyle/>
          <a:p>
            <a:r>
              <a:rPr lang="en-US" sz="4000" dirty="0"/>
              <a:t>Click on “</a:t>
            </a:r>
            <a:r>
              <a:rPr lang="en-US" sz="4000" dirty="0">
                <a:solidFill>
                  <a:schemeClr val="accent4">
                    <a:lumMod val="60000"/>
                    <a:lumOff val="40000"/>
                  </a:schemeClr>
                </a:solidFill>
              </a:rPr>
              <a:t>LET’S GO</a:t>
            </a:r>
            <a:r>
              <a:rPr lang="en-US" sz="4000" dirty="0"/>
              <a:t>” and then “</a:t>
            </a:r>
            <a:r>
              <a:rPr lang="en-US" sz="4000" dirty="0">
                <a:solidFill>
                  <a:schemeClr val="accent4">
                    <a:lumMod val="60000"/>
                    <a:lumOff val="40000"/>
                  </a:schemeClr>
                </a:solidFill>
              </a:rPr>
              <a:t>LET’S GET STARTED</a:t>
            </a:r>
            <a:r>
              <a:rPr lang="en-US" sz="4000" dirty="0"/>
              <a:t>”</a:t>
            </a:r>
          </a:p>
        </p:txBody>
      </p:sp>
      <p:pic>
        <p:nvPicPr>
          <p:cNvPr id="5" name="Content Placeholder 4">
            <a:extLst>
              <a:ext uri="{FF2B5EF4-FFF2-40B4-BE49-F238E27FC236}">
                <a16:creationId xmlns:a16="http://schemas.microsoft.com/office/drawing/2014/main" id="{DDA6C687-7957-4F01-867D-DE764668C149}"/>
              </a:ext>
            </a:extLst>
          </p:cNvPr>
          <p:cNvPicPr>
            <a:picLocks noGrp="1" noChangeAspect="1"/>
          </p:cNvPicPr>
          <p:nvPr>
            <p:ph sz="half" idx="1"/>
          </p:nvPr>
        </p:nvPicPr>
        <p:blipFill>
          <a:blip r:embed="rId2"/>
          <a:stretch>
            <a:fillRect/>
          </a:stretch>
        </p:blipFill>
        <p:spPr>
          <a:xfrm>
            <a:off x="838200" y="2543969"/>
            <a:ext cx="5181600" cy="2914650"/>
          </a:xfrm>
          <a:prstGeom prst="rect">
            <a:avLst/>
          </a:prstGeom>
        </p:spPr>
      </p:pic>
      <p:pic>
        <p:nvPicPr>
          <p:cNvPr id="6" name="Content Placeholder 5">
            <a:extLst>
              <a:ext uri="{FF2B5EF4-FFF2-40B4-BE49-F238E27FC236}">
                <a16:creationId xmlns:a16="http://schemas.microsoft.com/office/drawing/2014/main" id="{5C79FE08-002B-4FEF-A971-06D4B16DFCC6}"/>
              </a:ext>
            </a:extLst>
          </p:cNvPr>
          <p:cNvPicPr>
            <a:picLocks noGrp="1" noChangeAspect="1"/>
          </p:cNvPicPr>
          <p:nvPr>
            <p:ph sz="half" idx="2"/>
          </p:nvPr>
        </p:nvPicPr>
        <p:blipFill>
          <a:blip r:embed="rId3"/>
          <a:stretch>
            <a:fillRect/>
          </a:stretch>
        </p:blipFill>
        <p:spPr>
          <a:xfrm>
            <a:off x="6172200" y="2543969"/>
            <a:ext cx="5181600" cy="2914650"/>
          </a:xfrm>
          <a:prstGeom prst="rect">
            <a:avLst/>
          </a:prstGeom>
        </p:spPr>
      </p:pic>
    </p:spTree>
    <p:extLst>
      <p:ext uri="{BB962C8B-B14F-4D97-AF65-F5344CB8AC3E}">
        <p14:creationId xmlns:p14="http://schemas.microsoft.com/office/powerpoint/2010/main" val="3799532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C000"/>
      </a:hlink>
      <a:folHlink>
        <a:srgbClr val="FFF2C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301</TotalTime>
  <Words>468</Words>
  <Application>Microsoft Office PowerPoint</Application>
  <PresentationFormat>Widescreen</PresentationFormat>
  <Paragraphs>26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What is TORQ™?</vt:lpstr>
      <vt:lpstr>LET’S GET STARTED!</vt:lpstr>
      <vt:lpstr>Go to the website pacareerlink.pa.gov  and enter your username and password. </vt:lpstr>
      <vt:lpstr>On the next screen, choose the “CAREER SERVICES” tab and then click on “Skills Assessment”</vt:lpstr>
      <vt:lpstr>You may want to watch the video and read the information on this screen. Afterwards, click on the “Register” button on the bottom right (note that this will change to “Enter” the next time you go into TORQ™).</vt:lpstr>
      <vt:lpstr>If you get a pop-up blocker, be sure to disable  it so that you can move on to the next screen.</vt:lpstr>
      <vt:lpstr>Read the disclaimer and then click on “OK”</vt:lpstr>
      <vt:lpstr>Click on “LET’S GO” and then “LET’S GET STARTED”</vt:lpstr>
      <vt:lpstr>Enter your zip code and then click “NEXT”</vt:lpstr>
      <vt:lpstr>Add your work experience and dates. You may add as many as you would like. Note: Occupations are based on the O*NET data base list of occupations. Visit the onetonline.org website for additional information.</vt:lpstr>
      <vt:lpstr>Now you will be adding your education. Use the drop down menu to find what applies to you. You may add more than one item. Lastly, click on “FINISH” in the bottom right corner to find your matches. Keep in mind that you may go back to your profile at any time to add, delete, or change either jobs or education.</vt:lpstr>
      <vt:lpstr>Explore the many opportunities awaiting you! The higher the TORQ™ score, the easier the transition will be to a different career. You can search for schools, look at available jobs, and learn more about careers by clicking on the links.  By changing the minimum salary, maximum salary, or TORQ™ score range, the number of choices will either increase or decrease.</vt:lpstr>
      <vt:lpstr>ENJOY!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Lockard</dc:creator>
  <cp:lastModifiedBy>Nicholas Buttillo</cp:lastModifiedBy>
  <cp:revision>31</cp:revision>
  <dcterms:created xsi:type="dcterms:W3CDTF">2020-03-26T14:26:03Z</dcterms:created>
  <dcterms:modified xsi:type="dcterms:W3CDTF">2020-04-06T20:08:09Z</dcterms:modified>
</cp:coreProperties>
</file>